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83" r:id="rId3"/>
    <p:sldId id="282" r:id="rId4"/>
    <p:sldId id="257" r:id="rId5"/>
    <p:sldId id="258" r:id="rId6"/>
    <p:sldId id="260" r:id="rId7"/>
    <p:sldId id="269" r:id="rId8"/>
    <p:sldId id="261" r:id="rId9"/>
    <p:sldId id="262" r:id="rId10"/>
    <p:sldId id="263" r:id="rId11"/>
    <p:sldId id="264" r:id="rId12"/>
    <p:sldId id="288" r:id="rId13"/>
    <p:sldId id="259" r:id="rId14"/>
    <p:sldId id="265" r:id="rId15"/>
    <p:sldId id="266" r:id="rId16"/>
    <p:sldId id="267" r:id="rId17"/>
    <p:sldId id="268" r:id="rId18"/>
    <p:sldId id="289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4" r:id="rId31"/>
    <p:sldId id="285" r:id="rId32"/>
    <p:sldId id="286" r:id="rId33"/>
    <p:sldId id="287" r:id="rId3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60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B6721A03-C4AB-4844-97BB-55ABDA398624}" type="datetimeFigureOut">
              <a:rPr lang="en-US" smtClean="0"/>
              <a:t>9/25/2014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D9F57E80-58E6-43E2-836B-04B1E63A1F0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4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06022" y="1905000"/>
            <a:ext cx="3313355" cy="1702160"/>
          </a:xfrm>
        </p:spPr>
        <p:txBody>
          <a:bodyPr>
            <a:normAutofit/>
          </a:bodyPr>
          <a:lstStyle/>
          <a:p>
            <a:r>
              <a:rPr lang="en-US" dirty="0" smtClean="0"/>
              <a:t>Basic Insect Identification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876800" y="4572000"/>
            <a:ext cx="2971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Gideon Aries S. </a:t>
            </a:r>
            <a:r>
              <a:rPr lang="en-US" dirty="0" err="1" smtClean="0"/>
              <a:t>Burgonio</a:t>
            </a:r>
            <a:endParaRPr lang="en-US" dirty="0" smtClean="0"/>
          </a:p>
          <a:p>
            <a:r>
              <a:rPr lang="en-US" dirty="0" smtClean="0"/>
              <a:t>URA 1</a:t>
            </a:r>
          </a:p>
          <a:p>
            <a:r>
              <a:rPr lang="en-US" dirty="0" smtClean="0"/>
              <a:t>SARAI Proj.1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977" b="89819" l="2422" r="9817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95794" y="4102866"/>
            <a:ext cx="3733800" cy="177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2022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01136"/>
          </a:xfrm>
        </p:spPr>
        <p:txBody>
          <a:bodyPr/>
          <a:lstStyle/>
          <a:p>
            <a:r>
              <a:rPr lang="en-US" dirty="0" smtClean="0"/>
              <a:t>Insect Life Cycle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05000"/>
            <a:ext cx="6777317" cy="3508977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Hemimetabolous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(Gradual metamorphosis)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- immature  forms do not resemble 		  adult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9000" y="3345873"/>
            <a:ext cx="3200401" cy="3028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517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01136"/>
          </a:xfrm>
        </p:spPr>
        <p:txBody>
          <a:bodyPr/>
          <a:lstStyle/>
          <a:p>
            <a:r>
              <a:rPr lang="en-US" dirty="0" smtClean="0"/>
              <a:t>Insect Life Cycle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431" y="1905000"/>
            <a:ext cx="7534569" cy="3508977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Holometabolous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(Complete metamorphosis)</a:t>
            </a:r>
          </a:p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-4 distinct life stages: egg&gt;larva&gt;pupa&gt;adult</a:t>
            </a:r>
          </a:p>
        </p:txBody>
      </p:sp>
      <p:sp>
        <p:nvSpPr>
          <p:cNvPr id="6" name="Rectangle 5"/>
          <p:cNvSpPr/>
          <p:nvPr/>
        </p:nvSpPr>
        <p:spPr>
          <a:xfrm>
            <a:off x="2378149" y="3078997"/>
            <a:ext cx="4463812" cy="324560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7720" y="2870200"/>
            <a:ext cx="51816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4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953536"/>
          </a:xfrm>
        </p:spPr>
        <p:txBody>
          <a:bodyPr/>
          <a:lstStyle/>
          <a:p>
            <a:r>
              <a:rPr lang="en-US" dirty="0" smtClean="0"/>
              <a:t>Types of mouthparts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2133600"/>
            <a:ext cx="5305647" cy="3508375"/>
          </a:xfrm>
        </p:spPr>
      </p:pic>
    </p:spTree>
    <p:extLst>
      <p:ext uri="{BB962C8B-B14F-4D97-AF65-F5344CB8AC3E}">
        <p14:creationId xmlns:p14="http://schemas.microsoft.com/office/powerpoint/2010/main" val="1025778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519" y="304800"/>
            <a:ext cx="7024744" cy="1143000"/>
          </a:xfrm>
        </p:spPr>
        <p:txBody>
          <a:bodyPr/>
          <a:lstStyle/>
          <a:p>
            <a:r>
              <a:rPr lang="en-US" dirty="0" smtClean="0"/>
              <a:t>Types of 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52600"/>
            <a:ext cx="6777317" cy="3508977"/>
          </a:xfrm>
        </p:spPr>
        <p:txBody>
          <a:bodyPr/>
          <a:lstStyle/>
          <a:p>
            <a:pPr marL="525780" indent="-457200">
              <a:buFont typeface="+mj-lt"/>
              <a:buAutoNum type="arabicPeriod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Membranous – light membrane covering</a:t>
            </a: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8800" y="2743200"/>
            <a:ext cx="2415263" cy="36196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963" y="2743200"/>
            <a:ext cx="4518801" cy="151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305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519" y="304800"/>
            <a:ext cx="7024744" cy="1143000"/>
          </a:xfrm>
        </p:spPr>
        <p:txBody>
          <a:bodyPr/>
          <a:lstStyle/>
          <a:p>
            <a:r>
              <a:rPr lang="en-US" dirty="0" smtClean="0"/>
              <a:t>Types of 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52600"/>
            <a:ext cx="6777317" cy="3508977"/>
          </a:xfrm>
        </p:spPr>
        <p:txBody>
          <a:bodyPr/>
          <a:lstStyle/>
          <a:p>
            <a:pPr marL="525780" indent="-457200">
              <a:buFont typeface="+mj-lt"/>
              <a:buAutoNum type="arabicPeriod" startAt="2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Hemelytra – half membranous, half leathery</a:t>
            </a: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667000"/>
            <a:ext cx="3657600" cy="3657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670845" y="3058633"/>
            <a:ext cx="3971840" cy="264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50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519" y="304800"/>
            <a:ext cx="7024744" cy="1143000"/>
          </a:xfrm>
        </p:spPr>
        <p:txBody>
          <a:bodyPr/>
          <a:lstStyle/>
          <a:p>
            <a:r>
              <a:rPr lang="en-US" dirty="0" smtClean="0"/>
              <a:t>Types of 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52600"/>
            <a:ext cx="6777317" cy="3508977"/>
          </a:xfrm>
        </p:spPr>
        <p:txBody>
          <a:bodyPr/>
          <a:lstStyle/>
          <a:p>
            <a:pPr marL="525780" indent="-457200">
              <a:buFont typeface="+mj-lt"/>
              <a:buAutoNum type="arabicPeriod" startAt="3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Fringed wing – hairy fringes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0055" y="2667000"/>
            <a:ext cx="4374434" cy="29781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2667000"/>
            <a:ext cx="3576066" cy="289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79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519" y="304800"/>
            <a:ext cx="7024744" cy="1143000"/>
          </a:xfrm>
        </p:spPr>
        <p:txBody>
          <a:bodyPr/>
          <a:lstStyle/>
          <a:p>
            <a:r>
              <a:rPr lang="en-US" dirty="0" smtClean="0"/>
              <a:t>Types of 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52600"/>
            <a:ext cx="6777317" cy="3508977"/>
          </a:xfrm>
        </p:spPr>
        <p:txBody>
          <a:bodyPr/>
          <a:lstStyle/>
          <a:p>
            <a:pPr marL="525780" indent="-457200">
              <a:buFont typeface="+mj-lt"/>
              <a:buAutoNum type="arabicPeriod" startAt="4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Leathery – thicker than membranous wings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514600"/>
            <a:ext cx="4246418" cy="277344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200400"/>
            <a:ext cx="3200400" cy="3050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271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5519" y="304800"/>
            <a:ext cx="7024744" cy="1143000"/>
          </a:xfrm>
        </p:spPr>
        <p:txBody>
          <a:bodyPr/>
          <a:lstStyle/>
          <a:p>
            <a:r>
              <a:rPr lang="en-US" dirty="0" smtClean="0"/>
              <a:t>Types of wings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752600"/>
            <a:ext cx="6777317" cy="3508977"/>
          </a:xfrm>
        </p:spPr>
        <p:txBody>
          <a:bodyPr/>
          <a:lstStyle/>
          <a:p>
            <a:pPr marL="525780" indent="-457200">
              <a:buFont typeface="+mj-lt"/>
              <a:buAutoNum type="arabicPeriod" startAt="5"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Elytra</a:t>
            </a: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– hard covering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64642" y="2259959"/>
            <a:ext cx="5715000" cy="27190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590800"/>
            <a:ext cx="4267200" cy="3456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121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762000"/>
            <a:ext cx="7024744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Specialized hind wing</a:t>
            </a:r>
            <a:br>
              <a:rPr lang="en-US" dirty="0" smtClean="0"/>
            </a:br>
            <a:r>
              <a:rPr lang="en-US" dirty="0" smtClean="0"/>
              <a:t>	-</a:t>
            </a:r>
            <a:r>
              <a:rPr lang="en-US" dirty="0" err="1" smtClean="0"/>
              <a:t>Haltere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933" y="2286000"/>
            <a:ext cx="4661647" cy="3962400"/>
          </a:xfrm>
        </p:spPr>
      </p:pic>
    </p:spTree>
    <p:extLst>
      <p:ext uri="{BB962C8B-B14F-4D97-AF65-F5344CB8AC3E}">
        <p14:creationId xmlns:p14="http://schemas.microsoft.com/office/powerpoint/2010/main" val="1580165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38400"/>
            <a:ext cx="8305800" cy="1143000"/>
          </a:xfrm>
          <a:solidFill>
            <a:schemeClr val="accent1"/>
          </a:solidFill>
        </p:spPr>
        <p:txBody>
          <a:bodyPr>
            <a:normAutofit fontScale="90000"/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Economically Important </a:t>
            </a:r>
            <a:br>
              <a:rPr lang="en-US" b="1" dirty="0" smtClean="0">
                <a:solidFill>
                  <a:schemeClr val="bg1"/>
                </a:solidFill>
              </a:rPr>
            </a:br>
            <a:r>
              <a:rPr lang="en-US" b="1" dirty="0" smtClean="0">
                <a:solidFill>
                  <a:schemeClr val="bg1"/>
                </a:solidFill>
              </a:rPr>
              <a:t>Insects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6816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149927"/>
            <a:ext cx="3352800" cy="2514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6" t="30887" r="28796" b="35066"/>
          <a:stretch/>
        </p:blipFill>
        <p:spPr>
          <a:xfrm>
            <a:off x="4225636" y="4046085"/>
            <a:ext cx="3388883" cy="216243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600200" y="1010754"/>
            <a:ext cx="2362200" cy="919401"/>
          </a:xfrm>
          <a:prstGeom prst="wedgeRoundRectCallout">
            <a:avLst>
              <a:gd name="adj1" fmla="val 50135"/>
              <a:gd name="adj2" fmla="val 11674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 smtClean="0">
                <a:solidFill>
                  <a:schemeClr val="bg1"/>
                </a:solidFill>
              </a:rPr>
              <a:t>Insekto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ba</a:t>
            </a:r>
            <a:r>
              <a:rPr lang="en-US" sz="2400" b="1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ako</a:t>
            </a:r>
            <a:r>
              <a:rPr lang="en-US" sz="2400" b="1" dirty="0" smtClean="0">
                <a:solidFill>
                  <a:schemeClr val="bg1"/>
                </a:solidFill>
              </a:rPr>
              <a:t>?</a:t>
            </a:r>
            <a:endParaRPr lang="en-US" sz="2400" b="1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693718" y="3609667"/>
            <a:ext cx="2362200" cy="510778"/>
          </a:xfrm>
          <a:prstGeom prst="wedgeRoundRectCallout">
            <a:avLst>
              <a:gd name="adj1" fmla="val 50135"/>
              <a:gd name="adj2" fmla="val 11674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bg1"/>
                </a:solidFill>
              </a:rPr>
              <a:t>A</a:t>
            </a:r>
            <a:r>
              <a:rPr lang="en-US" sz="2400" b="1" dirty="0" err="1" smtClean="0">
                <a:solidFill>
                  <a:schemeClr val="bg1"/>
                </a:solidFill>
              </a:rPr>
              <a:t>ko</a:t>
            </a:r>
            <a:r>
              <a:rPr lang="en-US" sz="2400" b="1" dirty="0" smtClean="0">
                <a:solidFill>
                  <a:schemeClr val="bg1"/>
                </a:solidFill>
              </a:rPr>
              <a:t>?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688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95400"/>
            <a:ext cx="7024744" cy="801136"/>
          </a:xfrm>
        </p:spPr>
        <p:txBody>
          <a:bodyPr>
            <a:normAutofit/>
          </a:bodyPr>
          <a:lstStyle/>
          <a:p>
            <a:r>
              <a:rPr lang="en-US" dirty="0" smtClean="0"/>
              <a:t>Order </a:t>
            </a:r>
            <a:r>
              <a:rPr lang="en-US" dirty="0" err="1" smtClean="0"/>
              <a:t>Orthoptera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981200"/>
            <a:ext cx="6777317" cy="3508977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(grasshoppers, locusts)</a:t>
            </a:r>
          </a:p>
          <a:p>
            <a:pPr marL="68580" indent="0">
              <a:buNone/>
            </a:pP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Distinguishing characteristics:</a:t>
            </a:r>
          </a:p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Paurometabolous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life cycle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Chewing mouthparts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Leathery fore wings and membranous hind wings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Specialized hind femur for jumping</a:t>
            </a:r>
          </a:p>
        </p:txBody>
      </p:sp>
    </p:spTree>
    <p:extLst>
      <p:ext uri="{BB962C8B-B14F-4D97-AF65-F5344CB8AC3E}">
        <p14:creationId xmlns:p14="http://schemas.microsoft.com/office/powerpoint/2010/main" val="1269083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863600"/>
            <a:ext cx="4191000" cy="558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33400" y="381000"/>
            <a:ext cx="3836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Oriental migratory locust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21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219200"/>
            <a:ext cx="7024744" cy="801136"/>
          </a:xfrm>
        </p:spPr>
        <p:txBody>
          <a:bodyPr/>
          <a:lstStyle/>
          <a:p>
            <a:r>
              <a:rPr lang="en-US" dirty="0" smtClean="0"/>
              <a:t>Order </a:t>
            </a:r>
            <a:r>
              <a:rPr lang="en-US" dirty="0" err="1" smtClean="0"/>
              <a:t>Thysanoptera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19200" y="2057400"/>
            <a:ext cx="6777317" cy="3508977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Thrips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)</a:t>
            </a: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Distinguishing Characteristics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Complete metamorphosis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Fringed wing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Rasping-sucking mouthpart</a:t>
            </a: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051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752600"/>
            <a:ext cx="5715000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838200" y="992832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Thrips</a:t>
            </a:r>
            <a:r>
              <a:rPr lang="en-US" sz="2400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sz="2400" i="1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biformis</a:t>
            </a:r>
            <a:endParaRPr lang="en-US" sz="2400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1031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66800"/>
            <a:ext cx="7024744" cy="801136"/>
          </a:xfrm>
        </p:spPr>
        <p:txBody>
          <a:bodyPr/>
          <a:lstStyle/>
          <a:p>
            <a:r>
              <a:rPr lang="en-US" dirty="0" smtClean="0"/>
              <a:t>Order </a:t>
            </a:r>
            <a:r>
              <a:rPr lang="en-US" dirty="0" err="1" smtClean="0"/>
              <a:t>Hemiptera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1905000"/>
            <a:ext cx="6777317" cy="3927629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(true bugs)</a:t>
            </a: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Paurometabolous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Sucking mouthparts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Forewing: hemelytra,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Hindwing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membranous</a:t>
            </a:r>
          </a:p>
        </p:txBody>
      </p:sp>
    </p:spTree>
    <p:extLst>
      <p:ext uri="{BB962C8B-B14F-4D97-AF65-F5344CB8AC3E}">
        <p14:creationId xmlns:p14="http://schemas.microsoft.com/office/powerpoint/2010/main" val="3551550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1909465"/>
            <a:ext cx="3581400" cy="3581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709" y="2260690"/>
            <a:ext cx="3739725" cy="24931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13509" y="1680865"/>
            <a:ext cx="243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Black bug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830739" y="1371600"/>
            <a:ext cx="1521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Rice bug</a:t>
            </a:r>
            <a:endParaRPr lang="en-US" sz="24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34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Suborder </a:t>
            </a:r>
            <a:r>
              <a:rPr lang="en-US" dirty="0" err="1" smtClean="0"/>
              <a:t>Homoptera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8580" indent="0">
              <a:buNone/>
            </a:pPr>
            <a:r>
              <a:rPr lang="en-US" dirty="0" smtClean="0"/>
              <a:t>(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(leafhoppers,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planthoppers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,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mealybugs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, aphids, scale insects)</a:t>
            </a: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Paurometabolous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Piercing-sucking mouthparts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Forewing and hind wing membranous</a:t>
            </a:r>
          </a:p>
          <a:p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778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4400" y="3807445"/>
            <a:ext cx="3811917" cy="25387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628677"/>
            <a:ext cx="3350400" cy="27933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631736"/>
            <a:ext cx="3737635" cy="279033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905000" y="2971800"/>
            <a:ext cx="6096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CSI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62600" y="2939534"/>
            <a:ext cx="762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BPH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782726" y="5638800"/>
            <a:ext cx="84763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GLH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48" y="3637344"/>
            <a:ext cx="3272352" cy="266034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057400" y="5823466"/>
            <a:ext cx="11430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aphids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943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724936"/>
          </a:xfrm>
        </p:spPr>
        <p:txBody>
          <a:bodyPr/>
          <a:lstStyle/>
          <a:p>
            <a:r>
              <a:rPr lang="en-US" dirty="0" smtClean="0"/>
              <a:t>Lepidoptera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3000" y="1905000"/>
            <a:ext cx="6777317" cy="3962400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(moths and butterflies. Larval stage is destructive)</a:t>
            </a: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Holometabolous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Large membranous wings covered with scales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Scales give rigidity and color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Siphoning mouthparts (adult)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Chewing mouthparts (larva)</a:t>
            </a:r>
          </a:p>
          <a:p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607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1822292"/>
            <a:ext cx="28575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44527" y="1226385"/>
            <a:ext cx="2819400" cy="26526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364"/>
          <a:stretch/>
        </p:blipFill>
        <p:spPr>
          <a:xfrm>
            <a:off x="6359236" y="995676"/>
            <a:ext cx="2165130" cy="355823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236" y="4742151"/>
            <a:ext cx="2133600" cy="16002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55" y="4187969"/>
            <a:ext cx="2019300" cy="2019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95400" y="3602182"/>
            <a:ext cx="96362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yellow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05400" y="3269673"/>
            <a:ext cx="96362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white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44222" y="4135582"/>
            <a:ext cx="963627" cy="3810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pink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98555" y="381000"/>
            <a:ext cx="24016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Stemborers</a:t>
            </a:r>
            <a:endParaRPr lang="en-US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5715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750" b="98000" l="9282" r="987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3400" y="301619"/>
            <a:ext cx="4669726" cy="6542526"/>
          </a:xfrm>
        </p:spPr>
      </p:pic>
      <p:sp>
        <p:nvSpPr>
          <p:cNvPr id="7" name="TextBox 6"/>
          <p:cNvSpPr txBox="1"/>
          <p:nvPr/>
        </p:nvSpPr>
        <p:spPr>
          <a:xfrm>
            <a:off x="2854036" y="990600"/>
            <a:ext cx="2362200" cy="510778"/>
          </a:xfrm>
          <a:prstGeom prst="wedgeRoundRectCallout">
            <a:avLst>
              <a:gd name="adj1" fmla="val 50135"/>
              <a:gd name="adj2" fmla="val 116749"/>
              <a:gd name="adj3" fmla="val 16667"/>
            </a:avLst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/>
                </a:solidFill>
              </a:rPr>
              <a:t>Eh </a:t>
            </a:r>
            <a:r>
              <a:rPr lang="en-US" sz="2400" b="1" dirty="0" err="1" smtClean="0">
                <a:solidFill>
                  <a:schemeClr val="bg1"/>
                </a:solidFill>
              </a:rPr>
              <a:t>ako</a:t>
            </a:r>
            <a:r>
              <a:rPr lang="en-US" sz="2400" b="1" dirty="0" smtClean="0">
                <a:solidFill>
                  <a:schemeClr val="bg1"/>
                </a:solidFill>
              </a:rPr>
              <a:t>?</a:t>
            </a:r>
            <a:endParaRPr lang="en-US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205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992" y="1464492"/>
            <a:ext cx="2895600" cy="206796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3646756"/>
            <a:ext cx="3408991" cy="2209800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992" y="1471304"/>
            <a:ext cx="3390900" cy="197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210" y="3532456"/>
            <a:ext cx="3810000" cy="24384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323496" y="3449329"/>
            <a:ext cx="2494592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Mythimna</a:t>
            </a:r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separata</a:t>
            </a:r>
            <a:endParaRPr lang="en-US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000146" y="3259469"/>
            <a:ext cx="27722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Spodoptera</a:t>
            </a:r>
            <a:r>
              <a:rPr lang="en-US" i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</a:t>
            </a:r>
            <a:r>
              <a:rPr lang="en-US" i="1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exempta</a:t>
            </a:r>
            <a:endParaRPr lang="en-US" i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85800" y="584775"/>
            <a:ext cx="2185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Cutworms</a:t>
            </a:r>
            <a:endParaRPr lang="en-US" sz="32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0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01136"/>
          </a:xfrm>
        </p:spPr>
        <p:txBody>
          <a:bodyPr/>
          <a:lstStyle/>
          <a:p>
            <a:r>
              <a:rPr lang="en-US" dirty="0" smtClean="0"/>
              <a:t>Order </a:t>
            </a:r>
            <a:r>
              <a:rPr lang="en-US" dirty="0" err="1" smtClean="0"/>
              <a:t>Coleoptera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0600" y="1981200"/>
            <a:ext cx="6777317" cy="3661377"/>
          </a:xfrm>
        </p:spPr>
        <p:txBody>
          <a:bodyPr/>
          <a:lstStyle/>
          <a:p>
            <a:pPr marL="68580" indent="0">
              <a:buNone/>
            </a:pPr>
            <a:r>
              <a:rPr lang="en-US" dirty="0" smtClean="0"/>
              <a:t>	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(beetles and weevils)</a:t>
            </a:r>
          </a:p>
          <a:p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Holometabolous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Forewings are elytron, hind wings are membranous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Chewing mouthparts </a:t>
            </a:r>
          </a:p>
          <a:p>
            <a:endParaRPr lang="en-US" dirty="0" smtClean="0"/>
          </a:p>
          <a:p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41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4183" y="2514601"/>
            <a:ext cx="4572001" cy="304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87746" y="2836456"/>
            <a:ext cx="4647274" cy="232716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67617" y="990600"/>
            <a:ext cx="12875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Beetle</a:t>
            </a:r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246399" y="1000780"/>
            <a:ext cx="1340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Weevil</a:t>
            </a:r>
            <a:endParaRPr lang="en-US" sz="2800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88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300" y="381000"/>
            <a:ext cx="3276600" cy="2147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893" y="390115"/>
            <a:ext cx="4038425" cy="26905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935103" y="3927569"/>
            <a:ext cx="3429595" cy="171740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1" t="11237" r="16741"/>
          <a:stretch/>
        </p:blipFill>
        <p:spPr>
          <a:xfrm>
            <a:off x="1798691" y="4585855"/>
            <a:ext cx="1731818" cy="19152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600" y="2286000"/>
            <a:ext cx="2436000" cy="2436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959118" y="390114"/>
            <a:ext cx="141096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Coccinelid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315200" y="419827"/>
            <a:ext cx="98937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Scarab</a:t>
            </a:r>
            <a:endParaRPr lang="en-US" b="1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735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Arthropods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Invertebrate animals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Exoskeleton (external skeleton)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Segmented body</a:t>
            </a:r>
          </a:p>
          <a:p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Jointed appendages</a:t>
            </a: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685800" lvl="2" indent="0">
              <a:buNone/>
            </a:pP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Arthron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+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podos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= Joint + leg (or foot)</a:t>
            </a:r>
          </a:p>
          <a:p>
            <a:pPr marL="685800" lvl="2" indent="0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9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Insects differ from other arthropods by: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957508" cy="3508977"/>
          </a:xfrm>
        </p:spPr>
        <p:txBody>
          <a:bodyPr/>
          <a:lstStyle/>
          <a:p>
            <a:pPr marL="68580" indent="0">
              <a:buNone/>
            </a:pPr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BODY REGIONS</a:t>
            </a:r>
          </a:p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Insects: divided into 3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Head 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Thorax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Abdomen</a:t>
            </a:r>
          </a:p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Others: divided into 2 (or more than 3)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Cephalothorax</a:t>
            </a:r>
          </a:p>
          <a:p>
            <a:pPr lvl="1"/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Abdomen</a:t>
            </a:r>
          </a:p>
          <a:p>
            <a:pPr lvl="1"/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6296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Insects differ from other arthropods by: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2" y="2323652"/>
            <a:ext cx="6957508" cy="3508977"/>
          </a:xfrm>
        </p:spPr>
        <p:txBody>
          <a:bodyPr/>
          <a:lstStyle/>
          <a:p>
            <a:pPr marL="68580" indent="0">
              <a:buNone/>
            </a:pPr>
            <a:r>
              <a:rPr lang="en-US" b="1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NUMBER OF LEGS</a:t>
            </a:r>
          </a:p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Insects: 3 pairs</a:t>
            </a:r>
          </a:p>
          <a:p>
            <a:pPr marL="68580" indent="0">
              <a:buNone/>
            </a:pP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Others: 4 pairs or </a:t>
            </a:r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moooooore</a:t>
            </a:r>
            <a:endParaRPr lang="en-US" dirty="0" smtClean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980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04800"/>
            <a:ext cx="3810000" cy="31051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4909" y="3276600"/>
            <a:ext cx="4276687" cy="3276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0" y="1447800"/>
            <a:ext cx="32766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insect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18309" y="4671352"/>
            <a:ext cx="32766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chemeClr val="bg1"/>
                </a:solidFill>
              </a:rPr>
              <a:t>arachnid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5971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01136"/>
          </a:xfrm>
        </p:spPr>
        <p:txBody>
          <a:bodyPr/>
          <a:lstStyle/>
          <a:p>
            <a:r>
              <a:rPr lang="en-US" dirty="0" smtClean="0"/>
              <a:t>Insect Life Cycle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05000"/>
            <a:ext cx="6777317" cy="3508977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Ametabolous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(no- metamorphosis)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- immature forms resemble adults</a:t>
            </a: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124200"/>
            <a:ext cx="497205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911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01136"/>
          </a:xfrm>
        </p:spPr>
        <p:txBody>
          <a:bodyPr/>
          <a:lstStyle/>
          <a:p>
            <a:r>
              <a:rPr lang="en-US" dirty="0" smtClean="0"/>
              <a:t>Insect Life Cycle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905000"/>
            <a:ext cx="6777317" cy="3508977"/>
          </a:xfrm>
        </p:spPr>
        <p:txBody>
          <a:bodyPr/>
          <a:lstStyle/>
          <a:p>
            <a:r>
              <a:rPr lang="en-US" dirty="0" err="1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Paurometabolous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 (incomplete metamorphosis)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- 3 major stages: egg&gt;nymph&gt;adult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- immature forms resemble adults</a:t>
            </a:r>
          </a:p>
          <a:p>
            <a:pPr marL="68580" indent="0">
              <a:buNone/>
            </a:pPr>
            <a:r>
              <a:rPr lang="en-US" dirty="0">
                <a:solidFill>
                  <a:schemeClr val="bg2">
                    <a:lumMod val="20000"/>
                    <a:lumOff val="80000"/>
                  </a:schemeClr>
                </a:solidFill>
              </a:rPr>
              <a:t>	</a:t>
            </a:r>
            <a:r>
              <a:rPr lang="en-US" dirty="0" smtClean="0">
                <a:solidFill>
                  <a:schemeClr val="bg2">
                    <a:lumMod val="20000"/>
                    <a:lumOff val="80000"/>
                  </a:schemeClr>
                </a:solidFill>
              </a:rPr>
              <a:t>- immature has wing pads</a:t>
            </a:r>
          </a:p>
          <a:p>
            <a:pPr marL="68580" indent="0">
              <a:buNone/>
            </a:pPr>
            <a:endParaRPr lang="en-US" dirty="0">
              <a:solidFill>
                <a:schemeClr val="bg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799" y="4120134"/>
            <a:ext cx="3009509" cy="220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11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Custom 1">
      <a:dk1>
        <a:srgbClr val="000000"/>
      </a:dk1>
      <a:lt1>
        <a:srgbClr val="000000"/>
      </a:lt1>
      <a:dk2>
        <a:srgbClr val="000000"/>
      </a:dk2>
      <a:lt2>
        <a:srgbClr val="CAF278"/>
      </a:lt2>
      <a:accent1>
        <a:srgbClr val="94C600"/>
      </a:accent1>
      <a:accent2>
        <a:srgbClr val="000000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</Template>
  <TotalTime>1195</TotalTime>
  <Words>327</Words>
  <Application>Microsoft Office PowerPoint</Application>
  <PresentationFormat>On-screen Show (4:3)</PresentationFormat>
  <Paragraphs>117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Century Gothic</vt:lpstr>
      <vt:lpstr>Wingdings 2</vt:lpstr>
      <vt:lpstr>Austin</vt:lpstr>
      <vt:lpstr>Basic Insect Identification</vt:lpstr>
      <vt:lpstr>PowerPoint Presentation</vt:lpstr>
      <vt:lpstr>PowerPoint Presentation</vt:lpstr>
      <vt:lpstr>Arthropods</vt:lpstr>
      <vt:lpstr>Insects differ from other arthropods by:</vt:lpstr>
      <vt:lpstr>Insects differ from other arthropods by:</vt:lpstr>
      <vt:lpstr>PowerPoint Presentation</vt:lpstr>
      <vt:lpstr>Insect Life Cycle Models</vt:lpstr>
      <vt:lpstr>Insect Life Cycle Models</vt:lpstr>
      <vt:lpstr>Insect Life Cycle Models</vt:lpstr>
      <vt:lpstr>Insect Life Cycle Models</vt:lpstr>
      <vt:lpstr>Types of mouthparts</vt:lpstr>
      <vt:lpstr>Types of wings</vt:lpstr>
      <vt:lpstr>Types of wings</vt:lpstr>
      <vt:lpstr>Types of wings</vt:lpstr>
      <vt:lpstr>Types of wings</vt:lpstr>
      <vt:lpstr>Types of wings</vt:lpstr>
      <vt:lpstr>Specialized hind wing  -Haltere</vt:lpstr>
      <vt:lpstr>Economically Important  Insects</vt:lpstr>
      <vt:lpstr>Order Orthoptera</vt:lpstr>
      <vt:lpstr>PowerPoint Presentation</vt:lpstr>
      <vt:lpstr>Order Thysanoptera</vt:lpstr>
      <vt:lpstr>PowerPoint Presentation</vt:lpstr>
      <vt:lpstr>Order Hemiptera</vt:lpstr>
      <vt:lpstr>PowerPoint Presentation</vt:lpstr>
      <vt:lpstr>Suborder Homoptera</vt:lpstr>
      <vt:lpstr>PowerPoint Presentation</vt:lpstr>
      <vt:lpstr>Lepidoptera</vt:lpstr>
      <vt:lpstr>PowerPoint Presentation</vt:lpstr>
      <vt:lpstr>PowerPoint Presentation</vt:lpstr>
      <vt:lpstr>Order Coleoptera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Arthropod Identification</dc:title>
  <dc:creator>Gideon Burgonio</dc:creator>
  <cp:lastModifiedBy>Roinand</cp:lastModifiedBy>
  <cp:revision>48</cp:revision>
  <dcterms:created xsi:type="dcterms:W3CDTF">2014-09-24T11:19:09Z</dcterms:created>
  <dcterms:modified xsi:type="dcterms:W3CDTF">2014-09-25T07:25:14Z</dcterms:modified>
</cp:coreProperties>
</file>